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a43577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a43577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a36b430a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a36b430ad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a36b430a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a36b430a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a36b430a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a36b430a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a435776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a435776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a4357762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a4357762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a36b430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a36b430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a36b4328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a36b4328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a36b430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a36b430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a36b4328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a36b4328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a36b430a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a36b430a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a36b430a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a36b430a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a36b430a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a36b430a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a4357762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a4357762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a36b430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a36b430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a435776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a435776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a36b430a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a36b430a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a435776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a4357762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a435776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a435776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a36b432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a36b432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a36b432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a36b432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a435776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a435776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4.jp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AsWTaYl1MYqUuC1s5SnYIyyiBx28BSSK/view" TargetMode="Externa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4.jp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Coachella</a:t>
            </a:r>
            <a:endParaRPr i="1">
              <a:latin typeface="Droid Sans"/>
              <a:ea typeface="Droid Sans"/>
              <a:cs typeface="Droid Sans"/>
              <a:sym typeface="Droid Sans"/>
            </a:endParaRPr>
          </a:p>
        </p:txBody>
      </p:sp>
      <p:sp>
        <p:nvSpPr>
          <p:cNvPr id="55" name="Google Shape;55;p13"/>
          <p:cNvSpPr txBox="1"/>
          <p:nvPr>
            <p:ph idx="1" type="body"/>
          </p:nvPr>
        </p:nvSpPr>
        <p:spPr>
          <a:xfrm>
            <a:off x="311700" y="1017725"/>
            <a:ext cx="85206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Droid Sans"/>
                <a:ea typeface="Droid Sans"/>
                <a:cs typeface="Droid Sans"/>
                <a:sym typeface="Droid Sans"/>
              </a:rPr>
              <a:t>The Coachella Valley Music and Arts Festival is an annual music and arts festival held at the Empire Polo Club in Indio, California, located in the Inland Empire's Coachella Valley in the Colorado Desert.</a:t>
            </a:r>
            <a:endParaRPr>
              <a:latin typeface="Droid Sans"/>
              <a:ea typeface="Droid Sans"/>
              <a:cs typeface="Droid Sans"/>
              <a:sym typeface="Droid Sans"/>
            </a:endParaRPr>
          </a:p>
        </p:txBody>
      </p:sp>
      <p:pic>
        <p:nvPicPr>
          <p:cNvPr id="56" name="Google Shape;56;p13"/>
          <p:cNvPicPr preferRelativeResize="0"/>
          <p:nvPr/>
        </p:nvPicPr>
        <p:blipFill rotWithShape="1">
          <a:blip r:embed="rId3">
            <a:alphaModFix/>
          </a:blip>
          <a:srcRect b="22433" l="0" r="0" t="19193"/>
          <a:stretch/>
        </p:blipFill>
        <p:spPr>
          <a:xfrm>
            <a:off x="500600" y="2177525"/>
            <a:ext cx="8142799" cy="27072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User Experience</a:t>
            </a:r>
            <a:endParaRPr i="1">
              <a:latin typeface="Droid Sans"/>
              <a:ea typeface="Droid Sans"/>
              <a:cs typeface="Droid Sans"/>
              <a:sym typeface="Droid Sans"/>
            </a:endParaRPr>
          </a:p>
        </p:txBody>
      </p:sp>
      <p:sp>
        <p:nvSpPr>
          <p:cNvPr id="121" name="Google Shape;121;p22"/>
          <p:cNvSpPr txBox="1"/>
          <p:nvPr>
            <p:ph idx="1" type="body"/>
          </p:nvPr>
        </p:nvSpPr>
        <p:spPr>
          <a:xfrm>
            <a:off x="311700" y="1063275"/>
            <a:ext cx="8272800" cy="1431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User can “draw” on the surface by using phone flashlight</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The act of users interacting with installation will interest and attract nearby festival goers</a:t>
            </a:r>
            <a:endParaRPr>
              <a:latin typeface="Droid Sans"/>
              <a:ea typeface="Droid Sans"/>
              <a:cs typeface="Droid Sans"/>
              <a:sym typeface="Droid Sans"/>
            </a:endParaRPr>
          </a:p>
          <a:p>
            <a:pPr indent="0" lvl="0" marL="0" rtl="0" algn="l">
              <a:lnSpc>
                <a:spcPct val="115000"/>
              </a:lnSpc>
              <a:spcBef>
                <a:spcPts val="0"/>
              </a:spcBef>
              <a:spcAft>
                <a:spcPts val="0"/>
              </a:spcAft>
              <a:buNone/>
            </a:pPr>
            <a:r>
              <a:t/>
            </a:r>
            <a:endParaRPr>
              <a:latin typeface="Droid Sans"/>
              <a:ea typeface="Droid Sans"/>
              <a:cs typeface="Droid Sans"/>
              <a:sym typeface="Droid Sans"/>
            </a:endParaRPr>
          </a:p>
        </p:txBody>
      </p:sp>
      <p:pic>
        <p:nvPicPr>
          <p:cNvPr id="122" name="Google Shape;122;p22"/>
          <p:cNvPicPr preferRelativeResize="0"/>
          <p:nvPr/>
        </p:nvPicPr>
        <p:blipFill rotWithShape="1">
          <a:blip r:embed="rId3">
            <a:alphaModFix/>
          </a:blip>
          <a:srcRect b="16736" l="0" r="0" t="0"/>
          <a:stretch/>
        </p:blipFill>
        <p:spPr>
          <a:xfrm>
            <a:off x="891300" y="2539825"/>
            <a:ext cx="2679225" cy="2230800"/>
          </a:xfrm>
          <a:prstGeom prst="rect">
            <a:avLst/>
          </a:prstGeom>
          <a:noFill/>
          <a:ln>
            <a:noFill/>
          </a:ln>
        </p:spPr>
      </p:pic>
      <p:pic>
        <p:nvPicPr>
          <p:cNvPr id="123" name="Google Shape;123;p22"/>
          <p:cNvPicPr preferRelativeResize="0"/>
          <p:nvPr/>
        </p:nvPicPr>
        <p:blipFill>
          <a:blip r:embed="rId4">
            <a:alphaModFix/>
          </a:blip>
          <a:stretch>
            <a:fillRect/>
          </a:stretch>
        </p:blipFill>
        <p:spPr>
          <a:xfrm>
            <a:off x="5331150" y="2494275"/>
            <a:ext cx="3125899" cy="2344424"/>
          </a:xfrm>
          <a:prstGeom prst="rect">
            <a:avLst/>
          </a:prstGeom>
          <a:noFill/>
          <a:ln>
            <a:noFill/>
          </a:ln>
        </p:spPr>
      </p:pic>
      <p:pic>
        <p:nvPicPr>
          <p:cNvPr id="124" name="Google Shape;124;p22"/>
          <p:cNvPicPr preferRelativeResize="0"/>
          <p:nvPr/>
        </p:nvPicPr>
        <p:blipFill>
          <a:blip r:embed="rId5">
            <a:alphaModFix/>
          </a:blip>
          <a:stretch>
            <a:fillRect/>
          </a:stretch>
        </p:blipFill>
        <p:spPr>
          <a:xfrm>
            <a:off x="3998588" y="3186225"/>
            <a:ext cx="1019375" cy="80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0" y="9938"/>
            <a:ext cx="9144002" cy="51236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Visualizations</a:t>
            </a:r>
            <a:endParaRPr/>
          </a:p>
        </p:txBody>
      </p:sp>
      <p:pic>
        <p:nvPicPr>
          <p:cNvPr id="135" name="Google Shape;135;p24"/>
          <p:cNvPicPr preferRelativeResize="0"/>
          <p:nvPr/>
        </p:nvPicPr>
        <p:blipFill>
          <a:blip r:embed="rId3">
            <a:alphaModFix/>
          </a:blip>
          <a:stretch>
            <a:fillRect/>
          </a:stretch>
        </p:blipFill>
        <p:spPr>
          <a:xfrm>
            <a:off x="0" y="21070"/>
            <a:ext cx="9143997" cy="51013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Creative Technologies</a:t>
            </a:r>
            <a:endParaRPr i="1">
              <a:latin typeface="Droid Sans"/>
              <a:ea typeface="Droid Sans"/>
              <a:cs typeface="Droid Sans"/>
              <a:sym typeface="Droid Sans"/>
            </a:endParaRPr>
          </a:p>
          <a:p>
            <a:pPr indent="0" lvl="0" marL="0" rtl="0" algn="l">
              <a:spcBef>
                <a:spcPts val="0"/>
              </a:spcBef>
              <a:spcAft>
                <a:spcPts val="0"/>
              </a:spcAft>
              <a:buNone/>
            </a:pPr>
            <a:r>
              <a:t/>
            </a:r>
            <a:endParaRPr>
              <a:latin typeface="Droid Sans"/>
              <a:ea typeface="Droid Sans"/>
              <a:cs typeface="Droid Sans"/>
              <a:sym typeface="Droid Sans"/>
            </a:endParaRPr>
          </a:p>
        </p:txBody>
      </p:sp>
      <p:sp>
        <p:nvSpPr>
          <p:cNvPr id="141" name="Google Shape;141;p25"/>
          <p:cNvSpPr txBox="1"/>
          <p:nvPr>
            <p:ph idx="1" type="body"/>
          </p:nvPr>
        </p:nvSpPr>
        <p:spPr>
          <a:xfrm>
            <a:off x="275275" y="10614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lang="en">
                <a:latin typeface="Droid Sans"/>
                <a:ea typeface="Droid Sans"/>
                <a:cs typeface="Droid Sans"/>
                <a:sym typeface="Droid Sans"/>
              </a:rPr>
              <a:t>Depth/Infrared Sensors</a:t>
            </a:r>
            <a:endParaRPr>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lang="en">
                <a:latin typeface="Droid Sans"/>
                <a:ea typeface="Droid Sans"/>
                <a:cs typeface="Droid Sans"/>
                <a:sym typeface="Droid Sans"/>
              </a:rPr>
              <a:t>TouchDesigner</a:t>
            </a:r>
            <a:endParaRPr>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lang="en">
                <a:latin typeface="Droid Sans"/>
                <a:ea typeface="Droid Sans"/>
                <a:cs typeface="Droid Sans"/>
                <a:sym typeface="Droid Sans"/>
              </a:rPr>
              <a:t>Projection Design</a:t>
            </a:r>
            <a:endParaRPr>
              <a:latin typeface="Droid Sans"/>
              <a:ea typeface="Droid Sans"/>
              <a:cs typeface="Droid Sans"/>
              <a:sym typeface="Droid Sans"/>
            </a:endParaRPr>
          </a:p>
        </p:txBody>
      </p:sp>
      <p:pic>
        <p:nvPicPr>
          <p:cNvPr id="142" name="Google Shape;142;p25"/>
          <p:cNvPicPr preferRelativeResize="0"/>
          <p:nvPr/>
        </p:nvPicPr>
        <p:blipFill rotWithShape="1">
          <a:blip r:embed="rId3">
            <a:alphaModFix/>
          </a:blip>
          <a:srcRect b="14987" l="9526" r="6755" t="0"/>
          <a:stretch/>
        </p:blipFill>
        <p:spPr>
          <a:xfrm>
            <a:off x="163850" y="3502525"/>
            <a:ext cx="2597875" cy="1483875"/>
          </a:xfrm>
          <a:prstGeom prst="rect">
            <a:avLst/>
          </a:prstGeom>
          <a:noFill/>
          <a:ln>
            <a:noFill/>
          </a:ln>
        </p:spPr>
      </p:pic>
      <p:pic>
        <p:nvPicPr>
          <p:cNvPr id="143" name="Google Shape;143;p25"/>
          <p:cNvPicPr preferRelativeResize="0"/>
          <p:nvPr/>
        </p:nvPicPr>
        <p:blipFill>
          <a:blip r:embed="rId4">
            <a:alphaModFix/>
          </a:blip>
          <a:stretch>
            <a:fillRect/>
          </a:stretch>
        </p:blipFill>
        <p:spPr>
          <a:xfrm>
            <a:off x="3272625" y="1811625"/>
            <a:ext cx="3006051" cy="1690900"/>
          </a:xfrm>
          <a:prstGeom prst="rect">
            <a:avLst/>
          </a:prstGeom>
          <a:noFill/>
          <a:ln>
            <a:noFill/>
          </a:ln>
        </p:spPr>
      </p:pic>
      <p:pic>
        <p:nvPicPr>
          <p:cNvPr id="144" name="Google Shape;144;p25"/>
          <p:cNvPicPr preferRelativeResize="0"/>
          <p:nvPr/>
        </p:nvPicPr>
        <p:blipFill>
          <a:blip r:embed="rId5">
            <a:alphaModFix/>
          </a:blip>
          <a:stretch>
            <a:fillRect/>
          </a:stretch>
        </p:blipFill>
        <p:spPr>
          <a:xfrm>
            <a:off x="6776000" y="291325"/>
            <a:ext cx="2056301" cy="1168675"/>
          </a:xfrm>
          <a:prstGeom prst="rect">
            <a:avLst/>
          </a:prstGeom>
          <a:noFill/>
          <a:ln>
            <a:noFill/>
          </a:ln>
        </p:spPr>
      </p:pic>
      <p:pic>
        <p:nvPicPr>
          <p:cNvPr id="145" name="Google Shape;145;p25"/>
          <p:cNvPicPr preferRelativeResize="0"/>
          <p:nvPr/>
        </p:nvPicPr>
        <p:blipFill>
          <a:blip r:embed="rId6">
            <a:alphaModFix/>
          </a:blip>
          <a:stretch>
            <a:fillRect/>
          </a:stretch>
        </p:blipFill>
        <p:spPr>
          <a:xfrm>
            <a:off x="3032346" y="3686950"/>
            <a:ext cx="796025" cy="625801"/>
          </a:xfrm>
          <a:prstGeom prst="rect">
            <a:avLst/>
          </a:prstGeom>
          <a:noFill/>
          <a:ln>
            <a:noFill/>
          </a:ln>
        </p:spPr>
      </p:pic>
      <p:pic>
        <p:nvPicPr>
          <p:cNvPr id="146" name="Google Shape;146;p25"/>
          <p:cNvPicPr preferRelativeResize="0"/>
          <p:nvPr/>
        </p:nvPicPr>
        <p:blipFill>
          <a:blip r:embed="rId7">
            <a:alphaModFix/>
          </a:blip>
          <a:stretch>
            <a:fillRect/>
          </a:stretch>
        </p:blipFill>
        <p:spPr>
          <a:xfrm>
            <a:off x="6821524" y="1739250"/>
            <a:ext cx="728485"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6"/>
          <p:cNvPicPr preferRelativeResize="0"/>
          <p:nvPr/>
        </p:nvPicPr>
        <p:blipFill rotWithShape="1">
          <a:blip r:embed="rId3">
            <a:alphaModFix/>
          </a:blip>
          <a:srcRect b="10612" l="0" r="0" t="8741"/>
          <a:stretch/>
        </p:blipFill>
        <p:spPr>
          <a:xfrm>
            <a:off x="4215517" y="0"/>
            <a:ext cx="4928484" cy="5143500"/>
          </a:xfrm>
          <a:prstGeom prst="rect">
            <a:avLst/>
          </a:prstGeom>
          <a:noFill/>
          <a:ln>
            <a:noFill/>
          </a:ln>
        </p:spPr>
      </p:pic>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System Diagram</a:t>
            </a:r>
            <a:endParaRPr i="1">
              <a:latin typeface="Droid Sans"/>
              <a:ea typeface="Droid Sans"/>
              <a:cs typeface="Droid Sans"/>
              <a:sym typeface="Droid Sans"/>
            </a:endParaRPr>
          </a:p>
        </p:txBody>
      </p:sp>
      <p:pic>
        <p:nvPicPr>
          <p:cNvPr id="153" name="Google Shape;153;p26"/>
          <p:cNvPicPr preferRelativeResize="0"/>
          <p:nvPr/>
        </p:nvPicPr>
        <p:blipFill>
          <a:blip r:embed="rId4">
            <a:alphaModFix/>
          </a:blip>
          <a:stretch>
            <a:fillRect/>
          </a:stretch>
        </p:blipFill>
        <p:spPr>
          <a:xfrm>
            <a:off x="197925" y="1239525"/>
            <a:ext cx="3910720" cy="26644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0" y="0"/>
            <a:ext cx="914400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106900" y="152400"/>
            <a:ext cx="5108487" cy="4917525"/>
          </a:xfrm>
          <a:prstGeom prst="rect">
            <a:avLst/>
          </a:prstGeom>
          <a:noFill/>
          <a:ln>
            <a:noFill/>
          </a:ln>
        </p:spPr>
      </p:pic>
      <p:pic>
        <p:nvPicPr>
          <p:cNvPr id="164" name="Google Shape;164;p28"/>
          <p:cNvPicPr preferRelativeResize="0"/>
          <p:nvPr/>
        </p:nvPicPr>
        <p:blipFill>
          <a:blip r:embed="rId4">
            <a:alphaModFix/>
          </a:blip>
          <a:stretch>
            <a:fillRect/>
          </a:stretch>
        </p:blipFill>
        <p:spPr>
          <a:xfrm>
            <a:off x="5313210" y="152400"/>
            <a:ext cx="3660189" cy="2423792"/>
          </a:xfrm>
          <a:prstGeom prst="rect">
            <a:avLst/>
          </a:prstGeom>
          <a:noFill/>
          <a:ln>
            <a:noFill/>
          </a:ln>
        </p:spPr>
      </p:pic>
      <p:pic>
        <p:nvPicPr>
          <p:cNvPr id="165" name="Google Shape;165;p28"/>
          <p:cNvPicPr preferRelativeResize="0"/>
          <p:nvPr/>
        </p:nvPicPr>
        <p:blipFill>
          <a:blip r:embed="rId5">
            <a:alphaModFix/>
          </a:blip>
          <a:stretch>
            <a:fillRect/>
          </a:stretch>
        </p:blipFill>
        <p:spPr>
          <a:xfrm>
            <a:off x="5313199" y="2666001"/>
            <a:ext cx="3660199" cy="24039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Proof of Concept</a:t>
            </a:r>
            <a:endParaRPr i="1"/>
          </a:p>
        </p:txBody>
      </p:sp>
      <p:pic>
        <p:nvPicPr>
          <p:cNvPr id="171" name="Google Shape;171;p29"/>
          <p:cNvPicPr preferRelativeResize="0"/>
          <p:nvPr/>
        </p:nvPicPr>
        <p:blipFill>
          <a:blip r:embed="rId3">
            <a:alphaModFix/>
          </a:blip>
          <a:stretch>
            <a:fillRect/>
          </a:stretch>
        </p:blipFill>
        <p:spPr>
          <a:xfrm>
            <a:off x="311700" y="1192700"/>
            <a:ext cx="4117196" cy="3087897"/>
          </a:xfrm>
          <a:prstGeom prst="rect">
            <a:avLst/>
          </a:prstGeom>
          <a:noFill/>
          <a:ln>
            <a:noFill/>
          </a:ln>
        </p:spPr>
      </p:pic>
      <p:pic>
        <p:nvPicPr>
          <p:cNvPr id="172" name="Google Shape;172;p29"/>
          <p:cNvPicPr preferRelativeResize="0"/>
          <p:nvPr/>
        </p:nvPicPr>
        <p:blipFill>
          <a:blip r:embed="rId4">
            <a:alphaModFix/>
          </a:blip>
          <a:stretch>
            <a:fillRect/>
          </a:stretch>
        </p:blipFill>
        <p:spPr>
          <a:xfrm>
            <a:off x="4715100" y="1192701"/>
            <a:ext cx="4117196" cy="30878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6" name="Shape 176"/>
        <p:cNvGrpSpPr/>
        <p:nvPr/>
      </p:nvGrpSpPr>
      <p:grpSpPr>
        <a:xfrm>
          <a:off x="0" y="0"/>
          <a:ext cx="0" cy="0"/>
          <a:chOff x="0" y="0"/>
          <a:chExt cx="0" cy="0"/>
        </a:xfrm>
      </p:grpSpPr>
      <p:pic>
        <p:nvPicPr>
          <p:cNvPr id="177" name="Google Shape;177;p30" title="demo.MOV">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1142992" y="0"/>
            <a:ext cx="685800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Audience</a:t>
            </a:r>
            <a:endParaRPr i="1">
              <a:latin typeface="Droid Sans"/>
              <a:ea typeface="Droid Sans"/>
              <a:cs typeface="Droid Sans"/>
              <a:sym typeface="Droid Sans"/>
            </a:endParaRPr>
          </a:p>
        </p:txBody>
      </p:sp>
      <p:sp>
        <p:nvSpPr>
          <p:cNvPr id="62" name="Google Shape;62;p14"/>
          <p:cNvSpPr txBox="1"/>
          <p:nvPr>
            <p:ph idx="1" type="body"/>
          </p:nvPr>
        </p:nvSpPr>
        <p:spPr>
          <a:xfrm>
            <a:off x="311700" y="1152475"/>
            <a:ext cx="2282700" cy="8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latin typeface="Droid Sans"/>
                <a:ea typeface="Droid Sans"/>
                <a:cs typeface="Droid Sans"/>
                <a:sym typeface="Droid Sans"/>
              </a:rPr>
              <a:t>In 2016, Coachella drew 99,000 attendees each day of the six-day festival</a:t>
            </a:r>
            <a:endParaRPr>
              <a:latin typeface="Droid Sans"/>
              <a:ea typeface="Droid Sans"/>
              <a:cs typeface="Droid Sans"/>
              <a:sym typeface="Droid Sans"/>
            </a:endParaRPr>
          </a:p>
        </p:txBody>
      </p:sp>
      <p:pic>
        <p:nvPicPr>
          <p:cNvPr id="63" name="Google Shape;63;p14"/>
          <p:cNvPicPr preferRelativeResize="0"/>
          <p:nvPr/>
        </p:nvPicPr>
        <p:blipFill>
          <a:blip r:embed="rId3">
            <a:alphaModFix/>
          </a:blip>
          <a:stretch>
            <a:fillRect/>
          </a:stretch>
        </p:blipFill>
        <p:spPr>
          <a:xfrm>
            <a:off x="2927875" y="635913"/>
            <a:ext cx="5807550" cy="3871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TouchDesigner Network</a:t>
            </a:r>
            <a:endParaRPr i="1">
              <a:latin typeface="Droid Sans"/>
              <a:ea typeface="Droid Sans"/>
              <a:cs typeface="Droid Sans"/>
              <a:sym typeface="Droid Sans"/>
            </a:endParaRPr>
          </a:p>
        </p:txBody>
      </p:sp>
      <p:pic>
        <p:nvPicPr>
          <p:cNvPr id="193" name="Google Shape;193;p33"/>
          <p:cNvPicPr preferRelativeResize="0"/>
          <p:nvPr/>
        </p:nvPicPr>
        <p:blipFill>
          <a:blip r:embed="rId3">
            <a:alphaModFix/>
          </a:blip>
          <a:stretch>
            <a:fillRect/>
          </a:stretch>
        </p:blipFill>
        <p:spPr>
          <a:xfrm>
            <a:off x="152400" y="1170125"/>
            <a:ext cx="8839200" cy="36899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TouchDesigner Network</a:t>
            </a:r>
            <a:endParaRPr i="1">
              <a:latin typeface="Droid Sans"/>
              <a:ea typeface="Droid Sans"/>
              <a:cs typeface="Droid Sans"/>
              <a:sym typeface="Droid Sans"/>
            </a:endParaRPr>
          </a:p>
        </p:txBody>
      </p:sp>
      <p:pic>
        <p:nvPicPr>
          <p:cNvPr id="199" name="Google Shape;199;p34"/>
          <p:cNvPicPr preferRelativeResize="0"/>
          <p:nvPr/>
        </p:nvPicPr>
        <p:blipFill>
          <a:blip r:embed="rId3">
            <a:alphaModFix/>
          </a:blip>
          <a:stretch>
            <a:fillRect/>
          </a:stretch>
        </p:blipFill>
        <p:spPr>
          <a:xfrm>
            <a:off x="152400" y="1170125"/>
            <a:ext cx="8839200" cy="36922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Context</a:t>
            </a:r>
            <a:endParaRPr i="1">
              <a:latin typeface="Droid Sans"/>
              <a:ea typeface="Droid Sans"/>
              <a:cs typeface="Droid Sans"/>
              <a:sym typeface="Droid Sans"/>
            </a:endParaRPr>
          </a:p>
        </p:txBody>
      </p:sp>
      <p:sp>
        <p:nvSpPr>
          <p:cNvPr id="69" name="Google Shape;69;p15"/>
          <p:cNvSpPr txBox="1"/>
          <p:nvPr>
            <p:ph idx="1" type="body"/>
          </p:nvPr>
        </p:nvSpPr>
        <p:spPr>
          <a:xfrm>
            <a:off x="311700" y="1152475"/>
            <a:ext cx="8520600" cy="80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Droid Sans"/>
              <a:buChar char="-"/>
            </a:pPr>
            <a:r>
              <a:rPr lang="en">
                <a:latin typeface="Droid Sans"/>
                <a:ea typeface="Droid Sans"/>
                <a:cs typeface="Droid Sans"/>
                <a:sym typeface="Droid Sans"/>
              </a:rPr>
              <a:t>There are typically 10-15 large-scale art installations every year</a:t>
            </a:r>
            <a:endParaRPr>
              <a:latin typeface="Droid Sans"/>
              <a:ea typeface="Droid Sans"/>
              <a:cs typeface="Droid Sans"/>
              <a:sym typeface="Droid Sans"/>
            </a:endParaRPr>
          </a:p>
          <a:p>
            <a:pPr indent="-342900" lvl="0" marL="457200" rtl="0" algn="l">
              <a:spcBef>
                <a:spcPts val="0"/>
              </a:spcBef>
              <a:spcAft>
                <a:spcPts val="0"/>
              </a:spcAft>
              <a:buSzPts val="1800"/>
              <a:buFont typeface="Droid Sans"/>
              <a:buChar char="-"/>
            </a:pPr>
            <a:r>
              <a:rPr lang="en">
                <a:latin typeface="Droid Sans"/>
                <a:ea typeface="Droid Sans"/>
                <a:cs typeface="Droid Sans"/>
                <a:sym typeface="Droid Sans"/>
              </a:rPr>
              <a:t>Installations are known to evolve from day to night</a:t>
            </a:r>
            <a:endParaRPr>
              <a:latin typeface="Droid Sans"/>
              <a:ea typeface="Droid Sans"/>
              <a:cs typeface="Droid Sans"/>
              <a:sym typeface="Droid Sans"/>
            </a:endParaRPr>
          </a:p>
        </p:txBody>
      </p:sp>
      <p:pic>
        <p:nvPicPr>
          <p:cNvPr id="70" name="Google Shape;70;p15"/>
          <p:cNvPicPr preferRelativeResize="0"/>
          <p:nvPr/>
        </p:nvPicPr>
        <p:blipFill>
          <a:blip r:embed="rId3">
            <a:alphaModFix/>
          </a:blip>
          <a:stretch>
            <a:fillRect/>
          </a:stretch>
        </p:blipFill>
        <p:spPr>
          <a:xfrm>
            <a:off x="635575" y="2202400"/>
            <a:ext cx="3551199" cy="2432575"/>
          </a:xfrm>
          <a:prstGeom prst="rect">
            <a:avLst/>
          </a:prstGeom>
          <a:noFill/>
          <a:ln>
            <a:noFill/>
          </a:ln>
        </p:spPr>
      </p:pic>
      <p:pic>
        <p:nvPicPr>
          <p:cNvPr id="71" name="Google Shape;71;p15"/>
          <p:cNvPicPr preferRelativeResize="0"/>
          <p:nvPr/>
        </p:nvPicPr>
        <p:blipFill>
          <a:blip r:embed="rId4">
            <a:alphaModFix/>
          </a:blip>
          <a:stretch>
            <a:fillRect/>
          </a:stretch>
        </p:blipFill>
        <p:spPr>
          <a:xfrm>
            <a:off x="4375600" y="2202400"/>
            <a:ext cx="4117206" cy="243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Inspiration</a:t>
            </a:r>
            <a:endParaRPr i="1">
              <a:latin typeface="Droid Sans"/>
              <a:ea typeface="Droid Sans"/>
              <a:cs typeface="Droid Sans"/>
              <a:sym typeface="Droid Sans"/>
            </a:endParaRPr>
          </a:p>
        </p:txBody>
      </p:sp>
      <p:sp>
        <p:nvSpPr>
          <p:cNvPr id="77" name="Google Shape;77;p16"/>
          <p:cNvSpPr txBox="1"/>
          <p:nvPr>
            <p:ph idx="1" type="body"/>
          </p:nvPr>
        </p:nvSpPr>
        <p:spPr>
          <a:xfrm>
            <a:off x="311700" y="963150"/>
            <a:ext cx="8520600" cy="1096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Nature, projection, color spectrum, size</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“Desert Flower”</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Each “petal” can be a surface on which to project</a:t>
            </a:r>
            <a:endParaRPr>
              <a:latin typeface="Droid Sans"/>
              <a:ea typeface="Droid Sans"/>
              <a:cs typeface="Droid Sans"/>
              <a:sym typeface="Droid Sans"/>
            </a:endParaRPr>
          </a:p>
          <a:p>
            <a:pPr indent="0" lvl="0" marL="0" rtl="0" algn="l">
              <a:lnSpc>
                <a:spcPct val="115000"/>
              </a:lnSpc>
              <a:spcBef>
                <a:spcPts val="0"/>
              </a:spcBef>
              <a:spcAft>
                <a:spcPts val="0"/>
              </a:spcAft>
              <a:buClr>
                <a:schemeClr val="dk1"/>
              </a:buClr>
              <a:buSzPts val="1100"/>
              <a:buFont typeface="Arial"/>
              <a:buNone/>
            </a:pPr>
            <a:r>
              <a:t/>
            </a:r>
            <a:endParaRPr>
              <a:latin typeface="Droid Sans"/>
              <a:ea typeface="Droid Sans"/>
              <a:cs typeface="Droid Sans"/>
              <a:sym typeface="Droid Sans"/>
            </a:endParaRPr>
          </a:p>
          <a:p>
            <a:pPr indent="0" lvl="0" marL="0" rtl="0" algn="l">
              <a:lnSpc>
                <a:spcPct val="115000"/>
              </a:lnSpc>
              <a:spcBef>
                <a:spcPts val="0"/>
              </a:spcBef>
              <a:spcAft>
                <a:spcPts val="0"/>
              </a:spcAft>
              <a:buNone/>
            </a:pPr>
            <a:r>
              <a:t/>
            </a:r>
            <a:endParaRPr>
              <a:latin typeface="Droid Sans"/>
              <a:ea typeface="Droid Sans"/>
              <a:cs typeface="Droid Sans"/>
              <a:sym typeface="Droid Sans"/>
            </a:endParaRPr>
          </a:p>
        </p:txBody>
      </p:sp>
      <p:pic>
        <p:nvPicPr>
          <p:cNvPr id="78" name="Google Shape;78;p16"/>
          <p:cNvPicPr preferRelativeResize="0"/>
          <p:nvPr/>
        </p:nvPicPr>
        <p:blipFill>
          <a:blip r:embed="rId3">
            <a:alphaModFix/>
          </a:blip>
          <a:stretch>
            <a:fillRect/>
          </a:stretch>
        </p:blipFill>
        <p:spPr>
          <a:xfrm>
            <a:off x="812800" y="2140425"/>
            <a:ext cx="4162701" cy="2784600"/>
          </a:xfrm>
          <a:prstGeom prst="rect">
            <a:avLst/>
          </a:prstGeom>
          <a:noFill/>
          <a:ln>
            <a:noFill/>
          </a:ln>
        </p:spPr>
      </p:pic>
      <p:pic>
        <p:nvPicPr>
          <p:cNvPr id="79" name="Google Shape;79;p16"/>
          <p:cNvPicPr preferRelativeResize="0"/>
          <p:nvPr/>
        </p:nvPicPr>
        <p:blipFill>
          <a:blip r:embed="rId4">
            <a:alphaModFix/>
          </a:blip>
          <a:stretch>
            <a:fillRect/>
          </a:stretch>
        </p:blipFill>
        <p:spPr>
          <a:xfrm>
            <a:off x="5546600" y="2140425"/>
            <a:ext cx="2784600" cy="2784600"/>
          </a:xfrm>
          <a:prstGeom prst="rect">
            <a:avLst/>
          </a:prstGeom>
          <a:noFill/>
          <a:ln>
            <a:noFill/>
          </a:ln>
        </p:spPr>
      </p:pic>
      <p:pic>
        <p:nvPicPr>
          <p:cNvPr id="80" name="Google Shape;80;p16"/>
          <p:cNvPicPr preferRelativeResize="0"/>
          <p:nvPr/>
        </p:nvPicPr>
        <p:blipFill rotWithShape="1">
          <a:blip r:embed="rId5">
            <a:alphaModFix/>
          </a:blip>
          <a:srcRect b="0" l="12790" r="10709" t="0"/>
          <a:stretch/>
        </p:blipFill>
        <p:spPr>
          <a:xfrm>
            <a:off x="6131741" y="154750"/>
            <a:ext cx="1742810" cy="1822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Ideation</a:t>
            </a:r>
            <a:endParaRPr i="1">
              <a:latin typeface="Droid Sans"/>
              <a:ea typeface="Droid Sans"/>
              <a:cs typeface="Droid Sans"/>
              <a:sym typeface="Droid Sans"/>
            </a:endParaRPr>
          </a:p>
        </p:txBody>
      </p:sp>
      <p:sp>
        <p:nvSpPr>
          <p:cNvPr id="86" name="Google Shape;86;p17"/>
          <p:cNvSpPr txBox="1"/>
          <p:nvPr>
            <p:ph idx="1" type="body"/>
          </p:nvPr>
        </p:nvSpPr>
        <p:spPr>
          <a:xfrm>
            <a:off x="311700" y="1063275"/>
            <a:ext cx="8520600" cy="1096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The goal is to have the installation to be “secretly” interactive</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Depth camera captures movements and reacts in a subtle way</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Ideal experience is to have a revelation that the exhibit is interactive</a:t>
            </a:r>
            <a:endParaRPr>
              <a:latin typeface="Droid Sans"/>
              <a:ea typeface="Droid Sans"/>
              <a:cs typeface="Droid Sans"/>
              <a:sym typeface="Droid Sans"/>
            </a:endParaRPr>
          </a:p>
          <a:p>
            <a:pPr indent="0" lvl="0" marL="0" rtl="0" algn="l">
              <a:lnSpc>
                <a:spcPct val="115000"/>
              </a:lnSpc>
              <a:spcBef>
                <a:spcPts val="0"/>
              </a:spcBef>
              <a:spcAft>
                <a:spcPts val="0"/>
              </a:spcAft>
              <a:buClr>
                <a:schemeClr val="dk1"/>
              </a:buClr>
              <a:buSzPts val="1100"/>
              <a:buFont typeface="Arial"/>
              <a:buNone/>
            </a:pPr>
            <a:r>
              <a:t/>
            </a:r>
            <a:endParaRPr>
              <a:latin typeface="Droid Sans"/>
              <a:ea typeface="Droid Sans"/>
              <a:cs typeface="Droid Sans"/>
              <a:sym typeface="Droid Sans"/>
            </a:endParaRPr>
          </a:p>
          <a:p>
            <a:pPr indent="0" lvl="0" marL="0" rtl="0" algn="l">
              <a:lnSpc>
                <a:spcPct val="115000"/>
              </a:lnSpc>
              <a:spcBef>
                <a:spcPts val="0"/>
              </a:spcBef>
              <a:spcAft>
                <a:spcPts val="0"/>
              </a:spcAft>
              <a:buNone/>
            </a:pPr>
            <a:r>
              <a:t/>
            </a:r>
            <a:endParaRPr>
              <a:latin typeface="Droid Sans"/>
              <a:ea typeface="Droid Sans"/>
              <a:cs typeface="Droid Sans"/>
              <a:sym typeface="Droid Sans"/>
            </a:endParaRPr>
          </a:p>
        </p:txBody>
      </p:sp>
      <p:pic>
        <p:nvPicPr>
          <p:cNvPr id="87" name="Google Shape;87;p17"/>
          <p:cNvPicPr preferRelativeResize="0"/>
          <p:nvPr/>
        </p:nvPicPr>
        <p:blipFill>
          <a:blip r:embed="rId3">
            <a:alphaModFix/>
          </a:blip>
          <a:stretch>
            <a:fillRect/>
          </a:stretch>
        </p:blipFill>
        <p:spPr>
          <a:xfrm>
            <a:off x="1841100" y="2205025"/>
            <a:ext cx="5150425" cy="265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Ideation</a:t>
            </a:r>
            <a:endParaRPr i="1">
              <a:latin typeface="Droid Sans"/>
              <a:ea typeface="Droid Sans"/>
              <a:cs typeface="Droid Sans"/>
              <a:sym typeface="Droid Sans"/>
            </a:endParaRPr>
          </a:p>
        </p:txBody>
      </p:sp>
      <p:pic>
        <p:nvPicPr>
          <p:cNvPr id="93" name="Google Shape;93;p18"/>
          <p:cNvPicPr preferRelativeResize="0"/>
          <p:nvPr/>
        </p:nvPicPr>
        <p:blipFill>
          <a:blip r:embed="rId3">
            <a:alphaModFix/>
          </a:blip>
          <a:stretch>
            <a:fillRect/>
          </a:stretch>
        </p:blipFill>
        <p:spPr>
          <a:xfrm>
            <a:off x="311700" y="1283945"/>
            <a:ext cx="4873324" cy="3367975"/>
          </a:xfrm>
          <a:prstGeom prst="rect">
            <a:avLst/>
          </a:prstGeom>
          <a:noFill/>
          <a:ln>
            <a:noFill/>
          </a:ln>
        </p:spPr>
      </p:pic>
      <p:pic>
        <p:nvPicPr>
          <p:cNvPr id="94" name="Google Shape;94;p18"/>
          <p:cNvPicPr preferRelativeResize="0"/>
          <p:nvPr/>
        </p:nvPicPr>
        <p:blipFill>
          <a:blip r:embed="rId4">
            <a:alphaModFix/>
          </a:blip>
          <a:stretch>
            <a:fillRect/>
          </a:stretch>
        </p:blipFill>
        <p:spPr>
          <a:xfrm>
            <a:off x="5265691" y="582975"/>
            <a:ext cx="3566609" cy="239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1376763" y="0"/>
            <a:ext cx="7767228" cy="5143498"/>
          </a:xfrm>
          <a:prstGeom prst="rect">
            <a:avLst/>
          </a:prstGeom>
          <a:noFill/>
          <a:ln>
            <a:noFill/>
          </a:ln>
        </p:spPr>
      </p:pic>
      <p:pic>
        <p:nvPicPr>
          <p:cNvPr id="100" name="Google Shape;100;p19"/>
          <p:cNvPicPr preferRelativeResize="0"/>
          <p:nvPr/>
        </p:nvPicPr>
        <p:blipFill>
          <a:blip r:embed="rId4">
            <a:alphaModFix/>
          </a:blip>
          <a:stretch>
            <a:fillRect/>
          </a:stretch>
        </p:blipFill>
        <p:spPr>
          <a:xfrm>
            <a:off x="341675" y="2995074"/>
            <a:ext cx="1915051" cy="184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0" y="0"/>
            <a:ext cx="7831433" cy="5143500"/>
          </a:xfrm>
          <a:prstGeom prst="rect">
            <a:avLst/>
          </a:prstGeom>
          <a:noFill/>
          <a:ln>
            <a:noFill/>
          </a:ln>
        </p:spPr>
      </p:pic>
      <p:pic>
        <p:nvPicPr>
          <p:cNvPr id="106" name="Google Shape;106;p20"/>
          <p:cNvPicPr preferRelativeResize="0"/>
          <p:nvPr/>
        </p:nvPicPr>
        <p:blipFill>
          <a:blip r:embed="rId4">
            <a:alphaModFix/>
          </a:blip>
          <a:stretch>
            <a:fillRect/>
          </a:stretch>
        </p:blipFill>
        <p:spPr>
          <a:xfrm>
            <a:off x="5505451" y="1540800"/>
            <a:ext cx="3427876" cy="3172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Droid Sans"/>
                <a:ea typeface="Droid Sans"/>
                <a:cs typeface="Droid Sans"/>
                <a:sym typeface="Droid Sans"/>
              </a:rPr>
              <a:t>User Experience</a:t>
            </a:r>
            <a:endParaRPr i="1">
              <a:latin typeface="Droid Sans"/>
              <a:ea typeface="Droid Sans"/>
              <a:cs typeface="Droid Sans"/>
              <a:sym typeface="Droid Sans"/>
            </a:endParaRPr>
          </a:p>
        </p:txBody>
      </p:sp>
      <p:sp>
        <p:nvSpPr>
          <p:cNvPr id="112" name="Google Shape;112;p21"/>
          <p:cNvSpPr txBox="1"/>
          <p:nvPr>
            <p:ph idx="1" type="body"/>
          </p:nvPr>
        </p:nvSpPr>
        <p:spPr>
          <a:xfrm>
            <a:off x="311700" y="1063275"/>
            <a:ext cx="8272800" cy="1431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Initially, user doesn’t know exhibit is interactive</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User walks up to tarps for shade during the day</a:t>
            </a:r>
            <a:endParaRPr>
              <a:latin typeface="Droid Sans"/>
              <a:ea typeface="Droid Sans"/>
              <a:cs typeface="Droid Sans"/>
              <a:sym typeface="Droid Sans"/>
            </a:endParaRPr>
          </a:p>
          <a:p>
            <a:pPr indent="-342900" lvl="0" marL="457200" rtl="0" algn="l">
              <a:lnSpc>
                <a:spcPct val="115000"/>
              </a:lnSpc>
              <a:spcBef>
                <a:spcPts val="0"/>
              </a:spcBef>
              <a:spcAft>
                <a:spcPts val="0"/>
              </a:spcAft>
              <a:buSzPts val="1800"/>
              <a:buFont typeface="Droid Sans"/>
              <a:buChar char="-"/>
            </a:pPr>
            <a:r>
              <a:rPr lang="en">
                <a:latin typeface="Droid Sans"/>
                <a:ea typeface="Droid Sans"/>
                <a:cs typeface="Droid Sans"/>
                <a:sym typeface="Droid Sans"/>
              </a:rPr>
              <a:t>At night, projections are easier to make out to be interactive</a:t>
            </a:r>
            <a:endParaRPr>
              <a:latin typeface="Droid Sans"/>
              <a:ea typeface="Droid Sans"/>
              <a:cs typeface="Droid Sans"/>
              <a:sym typeface="Droid Sans"/>
            </a:endParaRPr>
          </a:p>
          <a:p>
            <a:pPr indent="0" lvl="0" marL="0" rtl="0" algn="l">
              <a:lnSpc>
                <a:spcPct val="115000"/>
              </a:lnSpc>
              <a:spcBef>
                <a:spcPts val="0"/>
              </a:spcBef>
              <a:spcAft>
                <a:spcPts val="0"/>
              </a:spcAft>
              <a:buClr>
                <a:schemeClr val="dk1"/>
              </a:buClr>
              <a:buSzPts val="1100"/>
              <a:buFont typeface="Arial"/>
              <a:buNone/>
            </a:pPr>
            <a:r>
              <a:t/>
            </a:r>
            <a:endParaRPr>
              <a:latin typeface="Droid Sans"/>
              <a:ea typeface="Droid Sans"/>
              <a:cs typeface="Droid Sans"/>
              <a:sym typeface="Droid Sans"/>
            </a:endParaRPr>
          </a:p>
          <a:p>
            <a:pPr indent="0" lvl="0" marL="0" rtl="0" algn="l">
              <a:lnSpc>
                <a:spcPct val="115000"/>
              </a:lnSpc>
              <a:spcBef>
                <a:spcPts val="0"/>
              </a:spcBef>
              <a:spcAft>
                <a:spcPts val="0"/>
              </a:spcAft>
              <a:buNone/>
            </a:pPr>
            <a:r>
              <a:t/>
            </a:r>
            <a:endParaRPr>
              <a:latin typeface="Droid Sans"/>
              <a:ea typeface="Droid Sans"/>
              <a:cs typeface="Droid Sans"/>
              <a:sym typeface="Droid Sans"/>
            </a:endParaRPr>
          </a:p>
        </p:txBody>
      </p:sp>
      <p:pic>
        <p:nvPicPr>
          <p:cNvPr id="113" name="Google Shape;113;p21"/>
          <p:cNvPicPr preferRelativeResize="0"/>
          <p:nvPr/>
        </p:nvPicPr>
        <p:blipFill rotWithShape="1">
          <a:blip r:embed="rId3">
            <a:alphaModFix/>
          </a:blip>
          <a:srcRect b="16736" l="0" r="0" t="0"/>
          <a:stretch/>
        </p:blipFill>
        <p:spPr>
          <a:xfrm>
            <a:off x="891300" y="2539825"/>
            <a:ext cx="2679225" cy="2230800"/>
          </a:xfrm>
          <a:prstGeom prst="rect">
            <a:avLst/>
          </a:prstGeom>
          <a:noFill/>
          <a:ln>
            <a:noFill/>
          </a:ln>
        </p:spPr>
      </p:pic>
      <p:pic>
        <p:nvPicPr>
          <p:cNvPr id="114" name="Google Shape;114;p21"/>
          <p:cNvPicPr preferRelativeResize="0"/>
          <p:nvPr/>
        </p:nvPicPr>
        <p:blipFill>
          <a:blip r:embed="rId4">
            <a:alphaModFix/>
          </a:blip>
          <a:stretch>
            <a:fillRect/>
          </a:stretch>
        </p:blipFill>
        <p:spPr>
          <a:xfrm>
            <a:off x="5331150" y="2494275"/>
            <a:ext cx="3125899" cy="2344424"/>
          </a:xfrm>
          <a:prstGeom prst="rect">
            <a:avLst/>
          </a:prstGeom>
          <a:noFill/>
          <a:ln>
            <a:noFill/>
          </a:ln>
        </p:spPr>
      </p:pic>
      <p:pic>
        <p:nvPicPr>
          <p:cNvPr id="115" name="Google Shape;115;p21"/>
          <p:cNvPicPr preferRelativeResize="0"/>
          <p:nvPr/>
        </p:nvPicPr>
        <p:blipFill>
          <a:blip r:embed="rId5">
            <a:alphaModFix/>
          </a:blip>
          <a:stretch>
            <a:fillRect/>
          </a:stretch>
        </p:blipFill>
        <p:spPr>
          <a:xfrm>
            <a:off x="3998588" y="3186225"/>
            <a:ext cx="1019375" cy="80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